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52" d="100"/>
          <a:sy n="52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oject-Cairo-Urban-News/CairoUrbanNew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icode.org/reports/tr9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IC/CETEIcean" TargetMode="External"/><Relationship Id="rId2" Type="http://schemas.openxmlformats.org/officeDocument/2006/relationships/hyperlink" Target="http://github.io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hyperlink" Target="https://project-cairo-urban-news.github.io/CairoUrbanNews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Hugh Cayless, @hcayless, 2020-12-08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Hugh Cayless, @hcayless, 2020-12-08</a:t>
            </a:r>
          </a:p>
        </p:txBody>
      </p:sp>
      <p:sp>
        <p:nvSpPr>
          <p:cNvPr id="152" name="TEI in Arabic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TEI in Arabic</a:t>
            </a:r>
          </a:p>
        </p:txBody>
      </p:sp>
      <p:sp>
        <p:nvSpPr>
          <p:cNvPr id="153" name="Cairo Urban News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Cairo Urban News </a:t>
            </a:r>
          </a:p>
          <a:p>
            <a:r>
              <a:rPr sz="4600" u="sng">
                <a:latin typeface="Consolas"/>
                <a:ea typeface="Consolas"/>
                <a:cs typeface="Consolas"/>
                <a:sym typeface="Consolas"/>
                <a:hlinkClick r:id="rId2"/>
              </a:rPr>
              <a:t>https://github.com/Project-Cairo-Urban-News/CairoUrbanNews</a:t>
            </a:r>
            <a:r>
              <a:t>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he Probl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Problem</a:t>
            </a:r>
          </a:p>
        </p:txBody>
      </p:sp>
      <p:sp>
        <p:nvSpPr>
          <p:cNvPr id="223" name="What’s going on?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What’s going on?</a:t>
            </a:r>
          </a:p>
        </p:txBody>
      </p:sp>
      <p:pic>
        <p:nvPicPr>
          <p:cNvPr id="224" name="Screen Shot 2020-09-28 at 9.15.53 AM.png" descr="Screen Shot 2020-09-28 at 9.15.53 AM.png"/>
          <p:cNvPicPr>
            <a:picLocks noChangeAspect="1"/>
          </p:cNvPicPr>
          <p:nvPr/>
        </p:nvPicPr>
        <p:blipFill>
          <a:blip r:embed="rId2"/>
          <a:srcRect t="18498"/>
          <a:stretch>
            <a:fillRect/>
          </a:stretch>
        </p:blipFill>
        <p:spPr>
          <a:xfrm>
            <a:off x="428763" y="7558921"/>
            <a:ext cx="23663208" cy="409508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Line"/>
          <p:cNvSpPr/>
          <p:nvPr/>
        </p:nvSpPr>
        <p:spPr>
          <a:xfrm flipH="1">
            <a:off x="6987436" y="8417650"/>
            <a:ext cx="2881418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26" name="Line"/>
          <p:cNvSpPr/>
          <p:nvPr/>
        </p:nvSpPr>
        <p:spPr>
          <a:xfrm>
            <a:off x="5290534" y="8417650"/>
            <a:ext cx="166606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27" name="Line"/>
          <p:cNvSpPr/>
          <p:nvPr/>
        </p:nvSpPr>
        <p:spPr>
          <a:xfrm flipH="1">
            <a:off x="1071848" y="8417650"/>
            <a:ext cx="4137048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28" name="Line"/>
          <p:cNvSpPr/>
          <p:nvPr/>
        </p:nvSpPr>
        <p:spPr>
          <a:xfrm>
            <a:off x="9925092" y="8417650"/>
            <a:ext cx="1988151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29" name="Line"/>
          <p:cNvSpPr/>
          <p:nvPr/>
        </p:nvSpPr>
        <p:spPr>
          <a:xfrm flipH="1" flipV="1">
            <a:off x="11931381" y="8417650"/>
            <a:ext cx="11895944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30" name="This is perfectly correct, as far as it goes. It’s following the Unicode Bidirectional Algorithm (https://unicode.org/reports/tr9/)."/>
          <p:cNvSpPr txBox="1"/>
          <p:nvPr/>
        </p:nvSpPr>
        <p:spPr>
          <a:xfrm>
            <a:off x="979668" y="9386591"/>
            <a:ext cx="22561399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200">
                <a:solidFill>
                  <a:srgbClr val="000000"/>
                </a:solidFill>
              </a:defRPr>
            </a:pPr>
            <a:r>
              <a:t>This is perfectly correct, as far as it goes. It’s following the Unicode Bidirectional Algorithm (</a:t>
            </a:r>
            <a:r>
              <a:rPr u="sng">
                <a:hlinkClick r:id="rId3"/>
              </a:rPr>
              <a:t>https://unicode.org/reports/tr9/</a:t>
            </a:r>
            <a:r>
              <a:t>).</a:t>
            </a:r>
          </a:p>
        </p:txBody>
      </p:sp>
      <p:pic>
        <p:nvPicPr>
          <p:cNvPr id="231" name="Screen Shot 2020-09-28 at 12.19.32 PM.png" descr="Screen Shot 2020-09-28 at 12.19.32 PM.png"/>
          <p:cNvPicPr>
            <a:picLocks noChangeAspect="1"/>
          </p:cNvPicPr>
          <p:nvPr/>
        </p:nvPicPr>
        <p:blipFill>
          <a:blip r:embed="rId4"/>
          <a:srcRect t="21293"/>
          <a:stretch>
            <a:fillRect/>
          </a:stretch>
        </p:blipFill>
        <p:spPr>
          <a:xfrm>
            <a:off x="292029" y="5436424"/>
            <a:ext cx="23663129" cy="458448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We went from this:"/>
          <p:cNvSpPr txBox="1"/>
          <p:nvPr/>
        </p:nvSpPr>
        <p:spPr>
          <a:xfrm>
            <a:off x="1075793" y="4720480"/>
            <a:ext cx="3493517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We went from this:</a:t>
            </a:r>
          </a:p>
        </p:txBody>
      </p:sp>
      <p:sp>
        <p:nvSpPr>
          <p:cNvPr id="233" name="To this:"/>
          <p:cNvSpPr txBox="1"/>
          <p:nvPr/>
        </p:nvSpPr>
        <p:spPr>
          <a:xfrm>
            <a:off x="1014829" y="6571589"/>
            <a:ext cx="1409092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To this: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2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3" animBg="1" advAuto="0"/>
      <p:bldP spid="226" grpId="2" animBg="1" advAuto="0"/>
      <p:bldP spid="227" grpId="1" animBg="1" advAuto="0"/>
      <p:bldP spid="227" grpId="2" animBg="1"/>
      <p:bldP spid="228" grpId="4" animBg="1" advAuto="0"/>
      <p:bldP spid="229" grpId="5" animBg="1" advAuto="0"/>
      <p:bldP spid="230" grpId="6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he 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Solution</a:t>
            </a:r>
          </a:p>
        </p:txBody>
      </p:sp>
      <p:sp>
        <p:nvSpPr>
          <p:cNvPr id="236" name="Change the element names to Arabic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Change the element names to Arabic</a:t>
            </a:r>
          </a:p>
        </p:txBody>
      </p:sp>
      <p:pic>
        <p:nvPicPr>
          <p:cNvPr id="237" name="Screen Recording 2020-09-28 at 9.19.24 AM.mov" descr="Screen Recording 2020-09-28 at 9.19.24 AM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2265" y="4046797"/>
            <a:ext cx="22379470" cy="8475448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Oval"/>
          <p:cNvSpPr/>
          <p:nvPr/>
        </p:nvSpPr>
        <p:spPr>
          <a:xfrm>
            <a:off x="17605449" y="7828967"/>
            <a:ext cx="1270001" cy="708383"/>
          </a:xfrm>
          <a:prstGeom prst="ellips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9" name="Line"/>
          <p:cNvSpPr/>
          <p:nvPr/>
        </p:nvSpPr>
        <p:spPr>
          <a:xfrm flipV="1">
            <a:off x="18385281" y="3591291"/>
            <a:ext cx="1275790" cy="424407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40" name="oXygen does not like this at all!"/>
          <p:cNvSpPr txBox="1"/>
          <p:nvPr/>
        </p:nvSpPr>
        <p:spPr>
          <a:xfrm>
            <a:off x="17536511" y="3049940"/>
            <a:ext cx="433700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oXygen does not like this at all!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16" fill="hold"/>
                                        <p:tgtEl>
                                          <p:spTgt spid="2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2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9" fill="hold" display="0">
                  <p:stCondLst>
                    <p:cond delay="indefinite"/>
                  </p:stCondLst>
                </p:cTn>
                <p:tgtEl>
                  <p:spTgt spid="237"/>
                </p:tgtEl>
              </p:cMediaNode>
            </p:video>
            <p:seq concurrent="1" prevAc="none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7"/>
                  </p:tgtEl>
                </p:cond>
              </p:nextCondLst>
            </p:seq>
          </p:childTnLst>
        </p:cTn>
      </p:par>
    </p:tnLst>
    <p:bldLst>
      <p:bldP spid="238" grpId="2" animBg="1" advAuto="0"/>
      <p:bldP spid="239" grpId="3" animBg="1" advAuto="0"/>
      <p:bldP spid="240" grpId="4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he 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Solution</a:t>
            </a:r>
          </a:p>
        </p:txBody>
      </p:sp>
      <p:sp>
        <p:nvSpPr>
          <p:cNvPr id="243" name="TEI lets you rename element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TEI lets you rename elements</a:t>
            </a:r>
          </a:p>
        </p:txBody>
      </p:sp>
      <p:sp>
        <p:nvSpPr>
          <p:cNvPr id="244" name="TEI schemas and documentation are defined using a (TEI based) language called ODD (for One Document Does it all). In other words, TEI is defined in TEI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TEI schemas and documentation are defined using a (TEI based) language called ODD (for One Document Does it all). In other words, TEI is defined in TEI.</a:t>
            </a:r>
          </a:p>
          <a:p>
            <a:r>
              <a:t>ODD allows you to provide alternate names for elements and attributes, so we can take basic TEI and rename things in Arabic.</a:t>
            </a:r>
          </a:p>
          <a:p>
            <a:r>
              <a:t>Once you have a defined ODD, you can use it to generate schemas that will validate your TEI documents, provide context-specific help, etc.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Screen Shot 2020-09-28 at 10.54.31 AM.png" descr="Screen Shot 2020-09-28 at 10.54.31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1621" y="-345201"/>
            <a:ext cx="19045077" cy="14986291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Oval"/>
          <p:cNvSpPr/>
          <p:nvPr/>
        </p:nvSpPr>
        <p:spPr>
          <a:xfrm>
            <a:off x="3454360" y="9163862"/>
            <a:ext cx="3159027" cy="763734"/>
          </a:xfrm>
          <a:prstGeom prst="ellipse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8" name="Line"/>
          <p:cNvSpPr/>
          <p:nvPr/>
        </p:nvSpPr>
        <p:spPr>
          <a:xfrm flipV="1">
            <a:off x="6364463" y="3701178"/>
            <a:ext cx="12354665" cy="563679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49" name="&lt;altIdent&gt;اسم&lt;/altIdent&gt;"/>
          <p:cNvSpPr txBox="1"/>
          <p:nvPr/>
        </p:nvSpPr>
        <p:spPr>
          <a:xfrm>
            <a:off x="18192939" y="3199310"/>
            <a:ext cx="587718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r>
              <a:t>&lt;altIdent&gt;اسم&lt;/altIdent&gt;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2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1" animBg="1" advAuto="0"/>
      <p:bldP spid="247" grpId="4" animBg="1" advAuto="0"/>
      <p:bldP spid="248" grpId="2" animBg="1" advAuto="0"/>
      <p:bldP spid="248" grpId="5" animBg="1" advAuto="0"/>
      <p:bldP spid="249" grpId="3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Screen Shot 2020-09-28 at 11.20.36 AM.png" descr="Screen Shot 2020-09-28 at 11.20.36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2681" y="-234336"/>
            <a:ext cx="18670770" cy="14691754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Oval"/>
          <p:cNvSpPr/>
          <p:nvPr/>
        </p:nvSpPr>
        <p:spPr>
          <a:xfrm>
            <a:off x="10179070" y="5280010"/>
            <a:ext cx="3329169" cy="686019"/>
          </a:xfrm>
          <a:prstGeom prst="ellipse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3" name="Line"/>
          <p:cNvSpPr/>
          <p:nvPr/>
        </p:nvSpPr>
        <p:spPr>
          <a:xfrm>
            <a:off x="13344906" y="5781175"/>
            <a:ext cx="4520314" cy="128458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5" name="Circle"/>
          <p:cNvSpPr/>
          <p:nvPr/>
        </p:nvSpPr>
        <p:spPr>
          <a:xfrm>
            <a:off x="16449620" y="2192582"/>
            <a:ext cx="679630" cy="686019"/>
          </a:xfrm>
          <a:prstGeom prst="ellipse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6" name="Line"/>
          <p:cNvSpPr/>
          <p:nvPr/>
        </p:nvSpPr>
        <p:spPr>
          <a:xfrm flipV="1">
            <a:off x="17168221" y="2208259"/>
            <a:ext cx="1374984" cy="31430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7" name="Document is valid!"/>
          <p:cNvSpPr txBox="1"/>
          <p:nvPr/>
        </p:nvSpPr>
        <p:spPr>
          <a:xfrm>
            <a:off x="18562363" y="1875777"/>
            <a:ext cx="3883000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r>
              <a:t>Document is valid!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CE02FA32-BE58-3045-B55B-9B509BAFC6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5220" y="6730421"/>
            <a:ext cx="6076134" cy="762239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2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2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9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0"/>
                            </p:stCondLst>
                            <p:childTnLst>
                              <p:par>
                                <p:cTn id="21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1" animBg="1" advAuto="0"/>
      <p:bldP spid="253" grpId="2" animBg="1" advAuto="0"/>
      <p:bldP spid="255" grpId="4" animBg="1" advAuto="0"/>
      <p:bldP spid="256" grpId="5" animBg="1" advAuto="0"/>
      <p:bldP spid="257" grpId="6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Automated Workflows…"/>
          <p:cNvSpPr txBox="1">
            <a:spLocks noGrp="1"/>
          </p:cNvSpPr>
          <p:nvPr>
            <p:ph type="body" sz="half" idx="1"/>
          </p:nvPr>
        </p:nvSpPr>
        <p:spPr>
          <a:xfrm>
            <a:off x="1206500" y="2484596"/>
            <a:ext cx="9779000" cy="10020538"/>
          </a:xfrm>
          <a:prstGeom prst="rect">
            <a:avLst/>
          </a:prstGeom>
        </p:spPr>
        <p:txBody>
          <a:bodyPr/>
          <a:lstStyle/>
          <a:p>
            <a:r>
              <a:t>Automated Workflows</a:t>
            </a:r>
          </a:p>
          <a:p>
            <a:pPr lvl="1"/>
            <a:r>
              <a:t>Word to TEI conversion</a:t>
            </a:r>
          </a:p>
          <a:p>
            <a:pPr lvl="1"/>
            <a:r>
              <a:t>Maintain consistency with document template</a:t>
            </a:r>
          </a:p>
          <a:p>
            <a:r>
              <a:t>Automatic preview on GitHub Pages</a:t>
            </a:r>
          </a:p>
          <a:p>
            <a:r>
              <a:t>Working with Arabic in TEI</a:t>
            </a:r>
          </a:p>
        </p:txBody>
      </p:sp>
      <p:pic>
        <p:nvPicPr>
          <p:cNvPr id="156" name="Screen Shot 2020-12-07 at 10.07.21 AM.png" descr="Screen Shot 2020-12-07 at 10.07.21 AM.png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2819" r="2819"/>
          <a:stretch>
            <a:fillRect/>
          </a:stretch>
        </p:blipFill>
        <p:spPr>
          <a:xfrm>
            <a:off x="11581844" y="638528"/>
            <a:ext cx="12358234" cy="12665389"/>
          </a:xfrm>
          <a:prstGeom prst="rect">
            <a:avLst/>
          </a:prstGeom>
        </p:spPr>
      </p:pic>
      <p:sp>
        <p:nvSpPr>
          <p:cNvPr id="157" name="Cairo Urban News on GitHu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33687">
              <a:defRPr sz="5695" spc="-113"/>
            </a:lvl1pPr>
          </a:lstStyle>
          <a:p>
            <a:r>
              <a:t>Cairo Urban News on GitHub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tudents collate and edit Word documents used to transcribe news articles.…"/>
          <p:cNvSpPr txBox="1">
            <a:spLocks noGrp="1"/>
          </p:cNvSpPr>
          <p:nvPr>
            <p:ph type="body" sz="half" idx="1"/>
          </p:nvPr>
        </p:nvSpPr>
        <p:spPr>
          <a:xfrm>
            <a:off x="1206500" y="2877855"/>
            <a:ext cx="9779000" cy="9627279"/>
          </a:xfrm>
          <a:prstGeom prst="rect">
            <a:avLst/>
          </a:prstGeom>
        </p:spPr>
        <p:txBody>
          <a:bodyPr/>
          <a:lstStyle/>
          <a:p>
            <a:r>
              <a:t>Students collate and edit Word documents used to transcribe news articles.</a:t>
            </a:r>
          </a:p>
          <a:p>
            <a:r>
              <a:t>When the Word docs are added to the GitHub repo in the docx/ folder, a GitHub Action is triggered.</a:t>
            </a:r>
          </a:p>
          <a:p>
            <a:r>
              <a:t>The Action converts the Word document into a TEI file using the Cairo Urban News template and commits the result.</a:t>
            </a:r>
          </a:p>
        </p:txBody>
      </p:sp>
      <p:sp>
        <p:nvSpPr>
          <p:cNvPr id="160" name="Word to TE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Word to TEI</a:t>
            </a:r>
          </a:p>
        </p:txBody>
      </p:sp>
      <p:sp>
        <p:nvSpPr>
          <p:cNvPr id="161" name="Text Document"/>
          <p:cNvSpPr/>
          <p:nvPr/>
        </p:nvSpPr>
        <p:spPr>
          <a:xfrm>
            <a:off x="13416500" y="2729376"/>
            <a:ext cx="1088773" cy="1409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62" name="Screen Shot 2020-12-07 at 10.07.21 AM.png" descr="Screen Shot 2020-12-07 at 10.07.21 AM.png"/>
          <p:cNvPicPr>
            <a:picLocks noChangeAspect="1"/>
          </p:cNvPicPr>
          <p:nvPr/>
        </p:nvPicPr>
        <p:blipFill>
          <a:blip r:embed="rId2"/>
          <a:srcRect l="2819" r="2819"/>
          <a:stretch>
            <a:fillRect/>
          </a:stretch>
        </p:blipFill>
        <p:spPr>
          <a:xfrm>
            <a:off x="19021708" y="2072500"/>
            <a:ext cx="2746696" cy="2814964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Text Document"/>
          <p:cNvSpPr/>
          <p:nvPr/>
        </p:nvSpPr>
        <p:spPr>
          <a:xfrm>
            <a:off x="13423686" y="7478304"/>
            <a:ext cx="1088773" cy="1409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Gear"/>
          <p:cNvSpPr/>
          <p:nvPr/>
        </p:nvSpPr>
        <p:spPr>
          <a:xfrm>
            <a:off x="16980752" y="7719398"/>
            <a:ext cx="1269878" cy="12701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2" h="21555" extrusionOk="0">
                <a:moveTo>
                  <a:pt x="12837" y="2"/>
                </a:moveTo>
                <a:cubicBezTo>
                  <a:pt x="12731" y="-11"/>
                  <a:pt x="12661" y="38"/>
                  <a:pt x="12588" y="172"/>
                </a:cubicBezTo>
                <a:cubicBezTo>
                  <a:pt x="12292" y="721"/>
                  <a:pt x="11969" y="1258"/>
                  <a:pt x="11661" y="1801"/>
                </a:cubicBezTo>
                <a:cubicBezTo>
                  <a:pt x="11547" y="2001"/>
                  <a:pt x="11418" y="2099"/>
                  <a:pt x="11153" y="2073"/>
                </a:cubicBezTo>
                <a:cubicBezTo>
                  <a:pt x="10691" y="2028"/>
                  <a:pt x="10220" y="2032"/>
                  <a:pt x="9759" y="2112"/>
                </a:cubicBezTo>
                <a:cubicBezTo>
                  <a:pt x="9550" y="2148"/>
                  <a:pt x="9432" y="2095"/>
                  <a:pt x="9318" y="1917"/>
                </a:cubicBezTo>
                <a:cubicBezTo>
                  <a:pt x="8969" y="1370"/>
                  <a:pt x="8594" y="841"/>
                  <a:pt x="8243" y="295"/>
                </a:cubicBezTo>
                <a:cubicBezTo>
                  <a:pt x="8145" y="142"/>
                  <a:pt x="8068" y="122"/>
                  <a:pt x="7905" y="198"/>
                </a:cubicBezTo>
                <a:cubicBezTo>
                  <a:pt x="6845" y="688"/>
                  <a:pt x="5781" y="1174"/>
                  <a:pt x="4712" y="1644"/>
                </a:cubicBezTo>
                <a:cubicBezTo>
                  <a:pt x="4517" y="1730"/>
                  <a:pt x="4517" y="1820"/>
                  <a:pt x="4567" y="1996"/>
                </a:cubicBezTo>
                <a:cubicBezTo>
                  <a:pt x="4742" y="2608"/>
                  <a:pt x="4890" y="3227"/>
                  <a:pt x="5065" y="3839"/>
                </a:cubicBezTo>
                <a:cubicBezTo>
                  <a:pt x="5122" y="4038"/>
                  <a:pt x="5098" y="4170"/>
                  <a:pt x="4932" y="4306"/>
                </a:cubicBezTo>
                <a:cubicBezTo>
                  <a:pt x="4561" y="4610"/>
                  <a:pt x="4227" y="4959"/>
                  <a:pt x="3950" y="5348"/>
                </a:cubicBezTo>
                <a:cubicBezTo>
                  <a:pt x="3802" y="5555"/>
                  <a:pt x="3648" y="5573"/>
                  <a:pt x="3439" y="5530"/>
                </a:cubicBezTo>
                <a:cubicBezTo>
                  <a:pt x="2827" y="5405"/>
                  <a:pt x="2213" y="5295"/>
                  <a:pt x="1605" y="5156"/>
                </a:cubicBezTo>
                <a:cubicBezTo>
                  <a:pt x="1409" y="5111"/>
                  <a:pt x="1325" y="5153"/>
                  <a:pt x="1257" y="5338"/>
                </a:cubicBezTo>
                <a:cubicBezTo>
                  <a:pt x="856" y="6423"/>
                  <a:pt x="449" y="7506"/>
                  <a:pt x="35" y="8586"/>
                </a:cubicBezTo>
                <a:cubicBezTo>
                  <a:pt x="-34" y="8767"/>
                  <a:pt x="-6" y="8857"/>
                  <a:pt x="173" y="8954"/>
                </a:cubicBezTo>
                <a:cubicBezTo>
                  <a:pt x="722" y="9251"/>
                  <a:pt x="1256" y="9574"/>
                  <a:pt x="1798" y="9882"/>
                </a:cubicBezTo>
                <a:cubicBezTo>
                  <a:pt x="2001" y="9997"/>
                  <a:pt x="2093" y="10127"/>
                  <a:pt x="2064" y="10392"/>
                </a:cubicBezTo>
                <a:cubicBezTo>
                  <a:pt x="2014" y="10855"/>
                  <a:pt x="2039" y="11326"/>
                  <a:pt x="2116" y="11788"/>
                </a:cubicBezTo>
                <a:cubicBezTo>
                  <a:pt x="2151" y="11998"/>
                  <a:pt x="2089" y="12115"/>
                  <a:pt x="1913" y="12228"/>
                </a:cubicBezTo>
                <a:cubicBezTo>
                  <a:pt x="1367" y="12578"/>
                  <a:pt x="837" y="12953"/>
                  <a:pt x="291" y="13303"/>
                </a:cubicBezTo>
                <a:cubicBezTo>
                  <a:pt x="136" y="13403"/>
                  <a:pt x="124" y="13482"/>
                  <a:pt x="199" y="13643"/>
                </a:cubicBezTo>
                <a:cubicBezTo>
                  <a:pt x="688" y="14705"/>
                  <a:pt x="1172" y="15768"/>
                  <a:pt x="1642" y="16837"/>
                </a:cubicBezTo>
                <a:cubicBezTo>
                  <a:pt x="1728" y="17034"/>
                  <a:pt x="1818" y="17032"/>
                  <a:pt x="1994" y="16982"/>
                </a:cubicBezTo>
                <a:cubicBezTo>
                  <a:pt x="2605" y="16807"/>
                  <a:pt x="3223" y="16651"/>
                  <a:pt x="3839" y="16489"/>
                </a:cubicBezTo>
                <a:cubicBezTo>
                  <a:pt x="3930" y="16465"/>
                  <a:pt x="4023" y="16451"/>
                  <a:pt x="4118" y="16432"/>
                </a:cubicBezTo>
                <a:cubicBezTo>
                  <a:pt x="4164" y="16485"/>
                  <a:pt x="4202" y="16532"/>
                  <a:pt x="4241" y="16576"/>
                </a:cubicBezTo>
                <a:cubicBezTo>
                  <a:pt x="4568" y="16944"/>
                  <a:pt x="4922" y="17287"/>
                  <a:pt x="5319" y="17573"/>
                </a:cubicBezTo>
                <a:cubicBezTo>
                  <a:pt x="5534" y="17728"/>
                  <a:pt x="5572" y="17885"/>
                  <a:pt x="5524" y="18114"/>
                </a:cubicBezTo>
                <a:cubicBezTo>
                  <a:pt x="5398" y="18725"/>
                  <a:pt x="5287" y="19339"/>
                  <a:pt x="5149" y="19947"/>
                </a:cubicBezTo>
                <a:cubicBezTo>
                  <a:pt x="5105" y="20142"/>
                  <a:pt x="5145" y="20229"/>
                  <a:pt x="5331" y="20297"/>
                </a:cubicBezTo>
                <a:cubicBezTo>
                  <a:pt x="6415" y="20698"/>
                  <a:pt x="7497" y="21106"/>
                  <a:pt x="8576" y="21520"/>
                </a:cubicBezTo>
                <a:cubicBezTo>
                  <a:pt x="8757" y="21589"/>
                  <a:pt x="8847" y="21563"/>
                  <a:pt x="8944" y="21383"/>
                </a:cubicBezTo>
                <a:cubicBezTo>
                  <a:pt x="9241" y="20834"/>
                  <a:pt x="9562" y="20299"/>
                  <a:pt x="9871" y="19757"/>
                </a:cubicBezTo>
                <a:cubicBezTo>
                  <a:pt x="9985" y="19558"/>
                  <a:pt x="10110" y="19452"/>
                  <a:pt x="10378" y="19481"/>
                </a:cubicBezTo>
                <a:cubicBezTo>
                  <a:pt x="10828" y="19528"/>
                  <a:pt x="11291" y="19534"/>
                  <a:pt x="11737" y="19445"/>
                </a:cubicBezTo>
                <a:cubicBezTo>
                  <a:pt x="12009" y="19391"/>
                  <a:pt x="12126" y="19505"/>
                  <a:pt x="12252" y="19698"/>
                </a:cubicBezTo>
                <a:cubicBezTo>
                  <a:pt x="12593" y="20221"/>
                  <a:pt x="12952" y="20733"/>
                  <a:pt x="13290" y="21259"/>
                </a:cubicBezTo>
                <a:cubicBezTo>
                  <a:pt x="13387" y="21411"/>
                  <a:pt x="13463" y="21432"/>
                  <a:pt x="13628" y="21356"/>
                </a:cubicBezTo>
                <a:cubicBezTo>
                  <a:pt x="14687" y="20866"/>
                  <a:pt x="15750" y="20382"/>
                  <a:pt x="16819" y="19912"/>
                </a:cubicBezTo>
                <a:cubicBezTo>
                  <a:pt x="17012" y="19827"/>
                  <a:pt x="17018" y="19738"/>
                  <a:pt x="16967" y="19560"/>
                </a:cubicBezTo>
                <a:cubicBezTo>
                  <a:pt x="16791" y="18948"/>
                  <a:pt x="16644" y="18329"/>
                  <a:pt x="16469" y="17716"/>
                </a:cubicBezTo>
                <a:cubicBezTo>
                  <a:pt x="16412" y="17519"/>
                  <a:pt x="16433" y="17386"/>
                  <a:pt x="16600" y="17250"/>
                </a:cubicBezTo>
                <a:cubicBezTo>
                  <a:pt x="16971" y="16946"/>
                  <a:pt x="17305" y="16598"/>
                  <a:pt x="17584" y="16209"/>
                </a:cubicBezTo>
                <a:cubicBezTo>
                  <a:pt x="17730" y="16006"/>
                  <a:pt x="17880" y="15980"/>
                  <a:pt x="18092" y="16024"/>
                </a:cubicBezTo>
                <a:cubicBezTo>
                  <a:pt x="18703" y="16151"/>
                  <a:pt x="19318" y="16260"/>
                  <a:pt x="19926" y="16398"/>
                </a:cubicBezTo>
                <a:cubicBezTo>
                  <a:pt x="20121" y="16442"/>
                  <a:pt x="20207" y="16404"/>
                  <a:pt x="20276" y="16218"/>
                </a:cubicBezTo>
                <a:cubicBezTo>
                  <a:pt x="20676" y="15133"/>
                  <a:pt x="21084" y="14050"/>
                  <a:pt x="21497" y="12970"/>
                </a:cubicBezTo>
                <a:cubicBezTo>
                  <a:pt x="21566" y="12790"/>
                  <a:pt x="21541" y="12697"/>
                  <a:pt x="21361" y="12600"/>
                </a:cubicBezTo>
                <a:cubicBezTo>
                  <a:pt x="20812" y="12303"/>
                  <a:pt x="20278" y="11982"/>
                  <a:pt x="19736" y="11674"/>
                </a:cubicBezTo>
                <a:cubicBezTo>
                  <a:pt x="19535" y="11559"/>
                  <a:pt x="19439" y="11431"/>
                  <a:pt x="19468" y="11163"/>
                </a:cubicBezTo>
                <a:cubicBezTo>
                  <a:pt x="19519" y="10701"/>
                  <a:pt x="19493" y="10230"/>
                  <a:pt x="19416" y="9768"/>
                </a:cubicBezTo>
                <a:cubicBezTo>
                  <a:pt x="19381" y="9559"/>
                  <a:pt x="19443" y="9442"/>
                  <a:pt x="19620" y="9328"/>
                </a:cubicBezTo>
                <a:cubicBezTo>
                  <a:pt x="20166" y="8978"/>
                  <a:pt x="20694" y="8603"/>
                  <a:pt x="21240" y="8252"/>
                </a:cubicBezTo>
                <a:cubicBezTo>
                  <a:pt x="21393" y="8154"/>
                  <a:pt x="21411" y="8075"/>
                  <a:pt x="21336" y="7912"/>
                </a:cubicBezTo>
                <a:cubicBezTo>
                  <a:pt x="20846" y="6851"/>
                  <a:pt x="20362" y="5788"/>
                  <a:pt x="19892" y="4718"/>
                </a:cubicBezTo>
                <a:cubicBezTo>
                  <a:pt x="19806" y="4523"/>
                  <a:pt x="19717" y="4523"/>
                  <a:pt x="19541" y="4574"/>
                </a:cubicBezTo>
                <a:cubicBezTo>
                  <a:pt x="18917" y="4751"/>
                  <a:pt x="18286" y="4905"/>
                  <a:pt x="17662" y="5080"/>
                </a:cubicBezTo>
                <a:cubicBezTo>
                  <a:pt x="17490" y="5129"/>
                  <a:pt x="17378" y="5103"/>
                  <a:pt x="17261" y="4959"/>
                </a:cubicBezTo>
                <a:cubicBezTo>
                  <a:pt x="16959" y="4585"/>
                  <a:pt x="16599" y="4263"/>
                  <a:pt x="16213" y="3983"/>
                </a:cubicBezTo>
                <a:cubicBezTo>
                  <a:pt x="16001" y="3828"/>
                  <a:pt x="15960" y="3672"/>
                  <a:pt x="16008" y="3442"/>
                </a:cubicBezTo>
                <a:cubicBezTo>
                  <a:pt x="16135" y="2831"/>
                  <a:pt x="16245" y="2217"/>
                  <a:pt x="16383" y="1609"/>
                </a:cubicBezTo>
                <a:cubicBezTo>
                  <a:pt x="16428" y="1413"/>
                  <a:pt x="16387" y="1327"/>
                  <a:pt x="16201" y="1258"/>
                </a:cubicBezTo>
                <a:cubicBezTo>
                  <a:pt x="15118" y="858"/>
                  <a:pt x="14036" y="450"/>
                  <a:pt x="12956" y="36"/>
                </a:cubicBezTo>
                <a:cubicBezTo>
                  <a:pt x="12911" y="19"/>
                  <a:pt x="12873" y="7"/>
                  <a:pt x="12837" y="2"/>
                </a:cubicBezTo>
                <a:close/>
                <a:moveTo>
                  <a:pt x="10766" y="5818"/>
                </a:moveTo>
                <a:cubicBezTo>
                  <a:pt x="13503" y="5818"/>
                  <a:pt x="15722" y="8039"/>
                  <a:pt x="15722" y="10778"/>
                </a:cubicBezTo>
                <a:cubicBezTo>
                  <a:pt x="15722" y="13517"/>
                  <a:pt x="13503" y="15738"/>
                  <a:pt x="10766" y="15738"/>
                </a:cubicBezTo>
                <a:cubicBezTo>
                  <a:pt x="8030" y="15738"/>
                  <a:pt x="5810" y="13517"/>
                  <a:pt x="5810" y="10778"/>
                </a:cubicBezTo>
                <a:cubicBezTo>
                  <a:pt x="5810" y="8039"/>
                  <a:pt x="8030" y="5818"/>
                  <a:pt x="10766" y="5818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5" name="Line"/>
          <p:cNvSpPr/>
          <p:nvPr/>
        </p:nvSpPr>
        <p:spPr>
          <a:xfrm>
            <a:off x="14560049" y="3480017"/>
            <a:ext cx="441406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66" name="Text Document"/>
          <p:cNvSpPr/>
          <p:nvPr/>
        </p:nvSpPr>
        <p:spPr>
          <a:xfrm>
            <a:off x="20779139" y="7478304"/>
            <a:ext cx="1088773" cy="1409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Word"/>
          <p:cNvSpPr txBox="1"/>
          <p:nvPr/>
        </p:nvSpPr>
        <p:spPr>
          <a:xfrm>
            <a:off x="13545443" y="4116640"/>
            <a:ext cx="830886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Word</a:t>
            </a:r>
          </a:p>
        </p:txBody>
      </p:sp>
      <p:sp>
        <p:nvSpPr>
          <p:cNvPr id="168" name="Text Document"/>
          <p:cNvSpPr/>
          <p:nvPr/>
        </p:nvSpPr>
        <p:spPr>
          <a:xfrm>
            <a:off x="17887309" y="5650905"/>
            <a:ext cx="708772" cy="9178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9" name="Line"/>
          <p:cNvSpPr/>
          <p:nvPr/>
        </p:nvSpPr>
        <p:spPr>
          <a:xfrm>
            <a:off x="14560049" y="8354460"/>
            <a:ext cx="237311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70" name="Line"/>
          <p:cNvSpPr/>
          <p:nvPr/>
        </p:nvSpPr>
        <p:spPr>
          <a:xfrm>
            <a:off x="18328327" y="8354460"/>
            <a:ext cx="237311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71" name="Line"/>
          <p:cNvSpPr/>
          <p:nvPr/>
        </p:nvSpPr>
        <p:spPr>
          <a:xfrm flipH="1">
            <a:off x="17570253" y="6609117"/>
            <a:ext cx="699839" cy="114257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72" name="Template"/>
          <p:cNvSpPr txBox="1"/>
          <p:nvPr/>
        </p:nvSpPr>
        <p:spPr>
          <a:xfrm>
            <a:off x="18624005" y="5904546"/>
            <a:ext cx="1350874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Template</a:t>
            </a:r>
          </a:p>
        </p:txBody>
      </p:sp>
      <p:sp>
        <p:nvSpPr>
          <p:cNvPr id="173" name="Word"/>
          <p:cNvSpPr txBox="1"/>
          <p:nvPr/>
        </p:nvSpPr>
        <p:spPr>
          <a:xfrm>
            <a:off x="13621358" y="8910048"/>
            <a:ext cx="830885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Word</a:t>
            </a:r>
          </a:p>
        </p:txBody>
      </p:sp>
      <p:sp>
        <p:nvSpPr>
          <p:cNvPr id="174" name="TEI"/>
          <p:cNvSpPr txBox="1"/>
          <p:nvPr/>
        </p:nvSpPr>
        <p:spPr>
          <a:xfrm>
            <a:off x="21046309" y="8910048"/>
            <a:ext cx="55443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TEI</a:t>
            </a:r>
          </a:p>
        </p:txBody>
      </p:sp>
      <p:pic>
        <p:nvPicPr>
          <p:cNvPr id="175" name="Screen Shot 2020-12-07 at 10.07.21 AM.png" descr="Screen Shot 2020-12-07 at 10.07.21 AM.png"/>
          <p:cNvPicPr>
            <a:picLocks noChangeAspect="1"/>
          </p:cNvPicPr>
          <p:nvPr/>
        </p:nvPicPr>
        <p:blipFill>
          <a:blip r:embed="rId2"/>
          <a:srcRect l="2819" r="2819"/>
          <a:stretch>
            <a:fillRect/>
          </a:stretch>
        </p:blipFill>
        <p:spPr>
          <a:xfrm>
            <a:off x="16552201" y="10114767"/>
            <a:ext cx="2746696" cy="2814963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Line"/>
          <p:cNvSpPr/>
          <p:nvPr/>
        </p:nvSpPr>
        <p:spPr>
          <a:xfrm flipH="1">
            <a:off x="19402860" y="9331223"/>
            <a:ext cx="1974888" cy="20960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77" name="Rectangle"/>
          <p:cNvSpPr/>
          <p:nvPr/>
        </p:nvSpPr>
        <p:spPr>
          <a:xfrm>
            <a:off x="12973474" y="5291006"/>
            <a:ext cx="9344650" cy="784202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8" name="Action"/>
          <p:cNvSpPr txBox="1"/>
          <p:nvPr/>
        </p:nvSpPr>
        <p:spPr>
          <a:xfrm>
            <a:off x="13038905" y="5354291"/>
            <a:ext cx="1273354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Action</a:t>
            </a:r>
          </a:p>
        </p:txBody>
      </p:sp>
      <p:sp>
        <p:nvSpPr>
          <p:cNvPr id="179" name="XSLT"/>
          <p:cNvSpPr txBox="1"/>
          <p:nvPr/>
        </p:nvSpPr>
        <p:spPr>
          <a:xfrm>
            <a:off x="17208477" y="8910048"/>
            <a:ext cx="81442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XSLT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he template file contains the standard TEI Header and structure used in the project.…"/>
          <p:cNvSpPr txBox="1">
            <a:spLocks noGrp="1"/>
          </p:cNvSpPr>
          <p:nvPr>
            <p:ph type="body" sz="half" idx="1"/>
          </p:nvPr>
        </p:nvSpPr>
        <p:spPr>
          <a:xfrm>
            <a:off x="1206500" y="2877855"/>
            <a:ext cx="9779000" cy="9627279"/>
          </a:xfrm>
          <a:prstGeom prst="rect">
            <a:avLst/>
          </a:prstGeom>
        </p:spPr>
        <p:txBody>
          <a:bodyPr/>
          <a:lstStyle/>
          <a:p>
            <a:r>
              <a:t>The template file contains the standard TEI Header and structure used in the project. </a:t>
            </a:r>
          </a:p>
          <a:p>
            <a:r>
              <a:t>If this file is updated, the other project file headers need to be updated to match it.</a:t>
            </a:r>
          </a:p>
          <a:p>
            <a:r>
              <a:t>So when a change to the template is pushed, the existing TEI files are re-processed to put their content into the updated template.</a:t>
            </a:r>
          </a:p>
        </p:txBody>
      </p:sp>
      <p:sp>
        <p:nvSpPr>
          <p:cNvPr id="182" name="Update from Templa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2121354">
              <a:defRPr sz="7394" spc="-147"/>
            </a:lvl1pPr>
          </a:lstStyle>
          <a:p>
            <a:r>
              <a:t>Update from Template</a:t>
            </a:r>
          </a:p>
        </p:txBody>
      </p:sp>
      <p:sp>
        <p:nvSpPr>
          <p:cNvPr id="183" name="Text Document"/>
          <p:cNvSpPr/>
          <p:nvPr/>
        </p:nvSpPr>
        <p:spPr>
          <a:xfrm>
            <a:off x="13416500" y="2729376"/>
            <a:ext cx="1088773" cy="1409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84" name="Screen Shot 2020-12-07 at 10.07.21 AM.png" descr="Screen Shot 2020-12-07 at 10.07.21 AM.png"/>
          <p:cNvPicPr>
            <a:picLocks noChangeAspect="1"/>
          </p:cNvPicPr>
          <p:nvPr/>
        </p:nvPicPr>
        <p:blipFill>
          <a:blip r:embed="rId2"/>
          <a:srcRect l="2819" r="2819"/>
          <a:stretch>
            <a:fillRect/>
          </a:stretch>
        </p:blipFill>
        <p:spPr>
          <a:xfrm>
            <a:off x="19021708" y="2072500"/>
            <a:ext cx="2746696" cy="2814964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ext Document"/>
          <p:cNvSpPr/>
          <p:nvPr/>
        </p:nvSpPr>
        <p:spPr>
          <a:xfrm>
            <a:off x="13423686" y="7478304"/>
            <a:ext cx="503793" cy="652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6" name="Gear"/>
          <p:cNvSpPr/>
          <p:nvPr/>
        </p:nvSpPr>
        <p:spPr>
          <a:xfrm>
            <a:off x="16980752" y="7719398"/>
            <a:ext cx="1269878" cy="12701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2" h="21555" extrusionOk="0">
                <a:moveTo>
                  <a:pt x="12837" y="2"/>
                </a:moveTo>
                <a:cubicBezTo>
                  <a:pt x="12731" y="-11"/>
                  <a:pt x="12661" y="38"/>
                  <a:pt x="12588" y="172"/>
                </a:cubicBezTo>
                <a:cubicBezTo>
                  <a:pt x="12292" y="721"/>
                  <a:pt x="11969" y="1258"/>
                  <a:pt x="11661" y="1801"/>
                </a:cubicBezTo>
                <a:cubicBezTo>
                  <a:pt x="11547" y="2001"/>
                  <a:pt x="11418" y="2099"/>
                  <a:pt x="11153" y="2073"/>
                </a:cubicBezTo>
                <a:cubicBezTo>
                  <a:pt x="10691" y="2028"/>
                  <a:pt x="10220" y="2032"/>
                  <a:pt x="9759" y="2112"/>
                </a:cubicBezTo>
                <a:cubicBezTo>
                  <a:pt x="9550" y="2148"/>
                  <a:pt x="9432" y="2095"/>
                  <a:pt x="9318" y="1917"/>
                </a:cubicBezTo>
                <a:cubicBezTo>
                  <a:pt x="8969" y="1370"/>
                  <a:pt x="8594" y="841"/>
                  <a:pt x="8243" y="295"/>
                </a:cubicBezTo>
                <a:cubicBezTo>
                  <a:pt x="8145" y="142"/>
                  <a:pt x="8068" y="122"/>
                  <a:pt x="7905" y="198"/>
                </a:cubicBezTo>
                <a:cubicBezTo>
                  <a:pt x="6845" y="688"/>
                  <a:pt x="5781" y="1174"/>
                  <a:pt x="4712" y="1644"/>
                </a:cubicBezTo>
                <a:cubicBezTo>
                  <a:pt x="4517" y="1730"/>
                  <a:pt x="4517" y="1820"/>
                  <a:pt x="4567" y="1996"/>
                </a:cubicBezTo>
                <a:cubicBezTo>
                  <a:pt x="4742" y="2608"/>
                  <a:pt x="4890" y="3227"/>
                  <a:pt x="5065" y="3839"/>
                </a:cubicBezTo>
                <a:cubicBezTo>
                  <a:pt x="5122" y="4038"/>
                  <a:pt x="5098" y="4170"/>
                  <a:pt x="4932" y="4306"/>
                </a:cubicBezTo>
                <a:cubicBezTo>
                  <a:pt x="4561" y="4610"/>
                  <a:pt x="4227" y="4959"/>
                  <a:pt x="3950" y="5348"/>
                </a:cubicBezTo>
                <a:cubicBezTo>
                  <a:pt x="3802" y="5555"/>
                  <a:pt x="3648" y="5573"/>
                  <a:pt x="3439" y="5530"/>
                </a:cubicBezTo>
                <a:cubicBezTo>
                  <a:pt x="2827" y="5405"/>
                  <a:pt x="2213" y="5295"/>
                  <a:pt x="1605" y="5156"/>
                </a:cubicBezTo>
                <a:cubicBezTo>
                  <a:pt x="1409" y="5111"/>
                  <a:pt x="1325" y="5153"/>
                  <a:pt x="1257" y="5338"/>
                </a:cubicBezTo>
                <a:cubicBezTo>
                  <a:pt x="856" y="6423"/>
                  <a:pt x="449" y="7506"/>
                  <a:pt x="35" y="8586"/>
                </a:cubicBezTo>
                <a:cubicBezTo>
                  <a:pt x="-34" y="8767"/>
                  <a:pt x="-6" y="8857"/>
                  <a:pt x="173" y="8954"/>
                </a:cubicBezTo>
                <a:cubicBezTo>
                  <a:pt x="722" y="9251"/>
                  <a:pt x="1256" y="9574"/>
                  <a:pt x="1798" y="9882"/>
                </a:cubicBezTo>
                <a:cubicBezTo>
                  <a:pt x="2001" y="9997"/>
                  <a:pt x="2093" y="10127"/>
                  <a:pt x="2064" y="10392"/>
                </a:cubicBezTo>
                <a:cubicBezTo>
                  <a:pt x="2014" y="10855"/>
                  <a:pt x="2039" y="11326"/>
                  <a:pt x="2116" y="11788"/>
                </a:cubicBezTo>
                <a:cubicBezTo>
                  <a:pt x="2151" y="11998"/>
                  <a:pt x="2089" y="12115"/>
                  <a:pt x="1913" y="12228"/>
                </a:cubicBezTo>
                <a:cubicBezTo>
                  <a:pt x="1367" y="12578"/>
                  <a:pt x="837" y="12953"/>
                  <a:pt x="291" y="13303"/>
                </a:cubicBezTo>
                <a:cubicBezTo>
                  <a:pt x="136" y="13403"/>
                  <a:pt x="124" y="13482"/>
                  <a:pt x="199" y="13643"/>
                </a:cubicBezTo>
                <a:cubicBezTo>
                  <a:pt x="688" y="14705"/>
                  <a:pt x="1172" y="15768"/>
                  <a:pt x="1642" y="16837"/>
                </a:cubicBezTo>
                <a:cubicBezTo>
                  <a:pt x="1728" y="17034"/>
                  <a:pt x="1818" y="17032"/>
                  <a:pt x="1994" y="16982"/>
                </a:cubicBezTo>
                <a:cubicBezTo>
                  <a:pt x="2605" y="16807"/>
                  <a:pt x="3223" y="16651"/>
                  <a:pt x="3839" y="16489"/>
                </a:cubicBezTo>
                <a:cubicBezTo>
                  <a:pt x="3930" y="16465"/>
                  <a:pt x="4023" y="16451"/>
                  <a:pt x="4118" y="16432"/>
                </a:cubicBezTo>
                <a:cubicBezTo>
                  <a:pt x="4164" y="16485"/>
                  <a:pt x="4202" y="16532"/>
                  <a:pt x="4241" y="16576"/>
                </a:cubicBezTo>
                <a:cubicBezTo>
                  <a:pt x="4568" y="16944"/>
                  <a:pt x="4922" y="17287"/>
                  <a:pt x="5319" y="17573"/>
                </a:cubicBezTo>
                <a:cubicBezTo>
                  <a:pt x="5534" y="17728"/>
                  <a:pt x="5572" y="17885"/>
                  <a:pt x="5524" y="18114"/>
                </a:cubicBezTo>
                <a:cubicBezTo>
                  <a:pt x="5398" y="18725"/>
                  <a:pt x="5287" y="19339"/>
                  <a:pt x="5149" y="19947"/>
                </a:cubicBezTo>
                <a:cubicBezTo>
                  <a:pt x="5105" y="20142"/>
                  <a:pt x="5145" y="20229"/>
                  <a:pt x="5331" y="20297"/>
                </a:cubicBezTo>
                <a:cubicBezTo>
                  <a:pt x="6415" y="20698"/>
                  <a:pt x="7497" y="21106"/>
                  <a:pt x="8576" y="21520"/>
                </a:cubicBezTo>
                <a:cubicBezTo>
                  <a:pt x="8757" y="21589"/>
                  <a:pt x="8847" y="21563"/>
                  <a:pt x="8944" y="21383"/>
                </a:cubicBezTo>
                <a:cubicBezTo>
                  <a:pt x="9241" y="20834"/>
                  <a:pt x="9562" y="20299"/>
                  <a:pt x="9871" y="19757"/>
                </a:cubicBezTo>
                <a:cubicBezTo>
                  <a:pt x="9985" y="19558"/>
                  <a:pt x="10110" y="19452"/>
                  <a:pt x="10378" y="19481"/>
                </a:cubicBezTo>
                <a:cubicBezTo>
                  <a:pt x="10828" y="19528"/>
                  <a:pt x="11291" y="19534"/>
                  <a:pt x="11737" y="19445"/>
                </a:cubicBezTo>
                <a:cubicBezTo>
                  <a:pt x="12009" y="19391"/>
                  <a:pt x="12126" y="19505"/>
                  <a:pt x="12252" y="19698"/>
                </a:cubicBezTo>
                <a:cubicBezTo>
                  <a:pt x="12593" y="20221"/>
                  <a:pt x="12952" y="20733"/>
                  <a:pt x="13290" y="21259"/>
                </a:cubicBezTo>
                <a:cubicBezTo>
                  <a:pt x="13387" y="21411"/>
                  <a:pt x="13463" y="21432"/>
                  <a:pt x="13628" y="21356"/>
                </a:cubicBezTo>
                <a:cubicBezTo>
                  <a:pt x="14687" y="20866"/>
                  <a:pt x="15750" y="20382"/>
                  <a:pt x="16819" y="19912"/>
                </a:cubicBezTo>
                <a:cubicBezTo>
                  <a:pt x="17012" y="19827"/>
                  <a:pt x="17018" y="19738"/>
                  <a:pt x="16967" y="19560"/>
                </a:cubicBezTo>
                <a:cubicBezTo>
                  <a:pt x="16791" y="18948"/>
                  <a:pt x="16644" y="18329"/>
                  <a:pt x="16469" y="17716"/>
                </a:cubicBezTo>
                <a:cubicBezTo>
                  <a:pt x="16412" y="17519"/>
                  <a:pt x="16433" y="17386"/>
                  <a:pt x="16600" y="17250"/>
                </a:cubicBezTo>
                <a:cubicBezTo>
                  <a:pt x="16971" y="16946"/>
                  <a:pt x="17305" y="16598"/>
                  <a:pt x="17584" y="16209"/>
                </a:cubicBezTo>
                <a:cubicBezTo>
                  <a:pt x="17730" y="16006"/>
                  <a:pt x="17880" y="15980"/>
                  <a:pt x="18092" y="16024"/>
                </a:cubicBezTo>
                <a:cubicBezTo>
                  <a:pt x="18703" y="16151"/>
                  <a:pt x="19318" y="16260"/>
                  <a:pt x="19926" y="16398"/>
                </a:cubicBezTo>
                <a:cubicBezTo>
                  <a:pt x="20121" y="16442"/>
                  <a:pt x="20207" y="16404"/>
                  <a:pt x="20276" y="16218"/>
                </a:cubicBezTo>
                <a:cubicBezTo>
                  <a:pt x="20676" y="15133"/>
                  <a:pt x="21084" y="14050"/>
                  <a:pt x="21497" y="12970"/>
                </a:cubicBezTo>
                <a:cubicBezTo>
                  <a:pt x="21566" y="12790"/>
                  <a:pt x="21541" y="12697"/>
                  <a:pt x="21361" y="12600"/>
                </a:cubicBezTo>
                <a:cubicBezTo>
                  <a:pt x="20812" y="12303"/>
                  <a:pt x="20278" y="11982"/>
                  <a:pt x="19736" y="11674"/>
                </a:cubicBezTo>
                <a:cubicBezTo>
                  <a:pt x="19535" y="11559"/>
                  <a:pt x="19439" y="11431"/>
                  <a:pt x="19468" y="11163"/>
                </a:cubicBezTo>
                <a:cubicBezTo>
                  <a:pt x="19519" y="10701"/>
                  <a:pt x="19493" y="10230"/>
                  <a:pt x="19416" y="9768"/>
                </a:cubicBezTo>
                <a:cubicBezTo>
                  <a:pt x="19381" y="9559"/>
                  <a:pt x="19443" y="9442"/>
                  <a:pt x="19620" y="9328"/>
                </a:cubicBezTo>
                <a:cubicBezTo>
                  <a:pt x="20166" y="8978"/>
                  <a:pt x="20694" y="8603"/>
                  <a:pt x="21240" y="8252"/>
                </a:cubicBezTo>
                <a:cubicBezTo>
                  <a:pt x="21393" y="8154"/>
                  <a:pt x="21411" y="8075"/>
                  <a:pt x="21336" y="7912"/>
                </a:cubicBezTo>
                <a:cubicBezTo>
                  <a:pt x="20846" y="6851"/>
                  <a:pt x="20362" y="5788"/>
                  <a:pt x="19892" y="4718"/>
                </a:cubicBezTo>
                <a:cubicBezTo>
                  <a:pt x="19806" y="4523"/>
                  <a:pt x="19717" y="4523"/>
                  <a:pt x="19541" y="4574"/>
                </a:cubicBezTo>
                <a:cubicBezTo>
                  <a:pt x="18917" y="4751"/>
                  <a:pt x="18286" y="4905"/>
                  <a:pt x="17662" y="5080"/>
                </a:cubicBezTo>
                <a:cubicBezTo>
                  <a:pt x="17490" y="5129"/>
                  <a:pt x="17378" y="5103"/>
                  <a:pt x="17261" y="4959"/>
                </a:cubicBezTo>
                <a:cubicBezTo>
                  <a:pt x="16959" y="4585"/>
                  <a:pt x="16599" y="4263"/>
                  <a:pt x="16213" y="3983"/>
                </a:cubicBezTo>
                <a:cubicBezTo>
                  <a:pt x="16001" y="3828"/>
                  <a:pt x="15960" y="3672"/>
                  <a:pt x="16008" y="3442"/>
                </a:cubicBezTo>
                <a:cubicBezTo>
                  <a:pt x="16135" y="2831"/>
                  <a:pt x="16245" y="2217"/>
                  <a:pt x="16383" y="1609"/>
                </a:cubicBezTo>
                <a:cubicBezTo>
                  <a:pt x="16428" y="1413"/>
                  <a:pt x="16387" y="1327"/>
                  <a:pt x="16201" y="1258"/>
                </a:cubicBezTo>
                <a:cubicBezTo>
                  <a:pt x="15118" y="858"/>
                  <a:pt x="14036" y="450"/>
                  <a:pt x="12956" y="36"/>
                </a:cubicBezTo>
                <a:cubicBezTo>
                  <a:pt x="12911" y="19"/>
                  <a:pt x="12873" y="7"/>
                  <a:pt x="12837" y="2"/>
                </a:cubicBezTo>
                <a:close/>
                <a:moveTo>
                  <a:pt x="10766" y="5818"/>
                </a:moveTo>
                <a:cubicBezTo>
                  <a:pt x="13503" y="5818"/>
                  <a:pt x="15722" y="8039"/>
                  <a:pt x="15722" y="10778"/>
                </a:cubicBezTo>
                <a:cubicBezTo>
                  <a:pt x="15722" y="13517"/>
                  <a:pt x="13503" y="15738"/>
                  <a:pt x="10766" y="15738"/>
                </a:cubicBezTo>
                <a:cubicBezTo>
                  <a:pt x="8030" y="15738"/>
                  <a:pt x="5810" y="13517"/>
                  <a:pt x="5810" y="10778"/>
                </a:cubicBezTo>
                <a:cubicBezTo>
                  <a:pt x="5810" y="8039"/>
                  <a:pt x="8030" y="5818"/>
                  <a:pt x="10766" y="5818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7" name="Line"/>
          <p:cNvSpPr/>
          <p:nvPr/>
        </p:nvSpPr>
        <p:spPr>
          <a:xfrm>
            <a:off x="14560049" y="3480017"/>
            <a:ext cx="441406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88" name="Text Document"/>
          <p:cNvSpPr/>
          <p:nvPr/>
        </p:nvSpPr>
        <p:spPr>
          <a:xfrm>
            <a:off x="20779139" y="7478304"/>
            <a:ext cx="1088773" cy="1409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9" name="Template"/>
          <p:cNvSpPr txBox="1"/>
          <p:nvPr/>
        </p:nvSpPr>
        <p:spPr>
          <a:xfrm>
            <a:off x="13285448" y="4116640"/>
            <a:ext cx="135087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Template</a:t>
            </a:r>
          </a:p>
        </p:txBody>
      </p:sp>
      <p:sp>
        <p:nvSpPr>
          <p:cNvPr id="190" name="Text Document"/>
          <p:cNvSpPr/>
          <p:nvPr/>
        </p:nvSpPr>
        <p:spPr>
          <a:xfrm>
            <a:off x="17887309" y="5650905"/>
            <a:ext cx="708772" cy="9178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1" name="Line"/>
          <p:cNvSpPr/>
          <p:nvPr/>
        </p:nvSpPr>
        <p:spPr>
          <a:xfrm>
            <a:off x="14560049" y="8354460"/>
            <a:ext cx="237311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2" name="Line"/>
          <p:cNvSpPr/>
          <p:nvPr/>
        </p:nvSpPr>
        <p:spPr>
          <a:xfrm>
            <a:off x="18328327" y="8354460"/>
            <a:ext cx="237311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3" name="Line"/>
          <p:cNvSpPr/>
          <p:nvPr/>
        </p:nvSpPr>
        <p:spPr>
          <a:xfrm flipH="1">
            <a:off x="17570253" y="6609117"/>
            <a:ext cx="699839" cy="114257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4" name="Template"/>
          <p:cNvSpPr txBox="1"/>
          <p:nvPr/>
        </p:nvSpPr>
        <p:spPr>
          <a:xfrm>
            <a:off x="18624005" y="5904546"/>
            <a:ext cx="1350874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Template</a:t>
            </a:r>
          </a:p>
        </p:txBody>
      </p:sp>
      <p:sp>
        <p:nvSpPr>
          <p:cNvPr id="195" name="TEI files"/>
          <p:cNvSpPr txBox="1"/>
          <p:nvPr/>
        </p:nvSpPr>
        <p:spPr>
          <a:xfrm>
            <a:off x="13085184" y="8910048"/>
            <a:ext cx="1180796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TEI files</a:t>
            </a:r>
          </a:p>
        </p:txBody>
      </p:sp>
      <p:sp>
        <p:nvSpPr>
          <p:cNvPr id="196" name="TEI"/>
          <p:cNvSpPr txBox="1"/>
          <p:nvPr/>
        </p:nvSpPr>
        <p:spPr>
          <a:xfrm>
            <a:off x="21046309" y="8910048"/>
            <a:ext cx="55443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TEI</a:t>
            </a:r>
          </a:p>
        </p:txBody>
      </p:sp>
      <p:pic>
        <p:nvPicPr>
          <p:cNvPr id="197" name="Screen Shot 2020-12-07 at 10.07.21 AM.png" descr="Screen Shot 2020-12-07 at 10.07.21 AM.png"/>
          <p:cNvPicPr>
            <a:picLocks noChangeAspect="1"/>
          </p:cNvPicPr>
          <p:nvPr/>
        </p:nvPicPr>
        <p:blipFill>
          <a:blip r:embed="rId2"/>
          <a:srcRect l="2819" r="2819"/>
          <a:stretch>
            <a:fillRect/>
          </a:stretch>
        </p:blipFill>
        <p:spPr>
          <a:xfrm>
            <a:off x="16552201" y="10114767"/>
            <a:ext cx="2746696" cy="2814963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Line"/>
          <p:cNvSpPr/>
          <p:nvPr/>
        </p:nvSpPr>
        <p:spPr>
          <a:xfrm flipH="1">
            <a:off x="19402860" y="9331223"/>
            <a:ext cx="1974888" cy="20960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9" name="Rectangle"/>
          <p:cNvSpPr/>
          <p:nvPr/>
        </p:nvSpPr>
        <p:spPr>
          <a:xfrm>
            <a:off x="12973474" y="5291006"/>
            <a:ext cx="9344650" cy="784202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0" name="Action"/>
          <p:cNvSpPr txBox="1"/>
          <p:nvPr/>
        </p:nvSpPr>
        <p:spPr>
          <a:xfrm>
            <a:off x="13038905" y="5354291"/>
            <a:ext cx="1273354" cy="572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Action</a:t>
            </a:r>
          </a:p>
        </p:txBody>
      </p:sp>
      <p:sp>
        <p:nvSpPr>
          <p:cNvPr id="201" name="XSLT"/>
          <p:cNvSpPr txBox="1"/>
          <p:nvPr/>
        </p:nvSpPr>
        <p:spPr>
          <a:xfrm>
            <a:off x="17208477" y="8910048"/>
            <a:ext cx="81442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XSLT</a:t>
            </a:r>
          </a:p>
        </p:txBody>
      </p:sp>
      <p:sp>
        <p:nvSpPr>
          <p:cNvPr id="202" name="Text Document"/>
          <p:cNvSpPr/>
          <p:nvPr/>
        </p:nvSpPr>
        <p:spPr>
          <a:xfrm>
            <a:off x="13284401" y="8194176"/>
            <a:ext cx="503794" cy="652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3" name="Text Document"/>
          <p:cNvSpPr/>
          <p:nvPr/>
        </p:nvSpPr>
        <p:spPr>
          <a:xfrm>
            <a:off x="13845092" y="8194176"/>
            <a:ext cx="503794" cy="652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" y="0"/>
                </a:moveTo>
                <a:cubicBezTo>
                  <a:pt x="96" y="0"/>
                  <a:pt x="0" y="72"/>
                  <a:pt x="0" y="162"/>
                </a:cubicBezTo>
                <a:lnTo>
                  <a:pt x="0" y="21438"/>
                </a:lnTo>
                <a:cubicBezTo>
                  <a:pt x="0" y="21528"/>
                  <a:pt x="96" y="21600"/>
                  <a:pt x="213" y="21600"/>
                </a:cubicBezTo>
                <a:lnTo>
                  <a:pt x="21387" y="21600"/>
                </a:lnTo>
                <a:cubicBezTo>
                  <a:pt x="21504" y="21600"/>
                  <a:pt x="21600" y="21528"/>
                  <a:pt x="21600" y="21438"/>
                </a:cubicBezTo>
                <a:lnTo>
                  <a:pt x="21600" y="5895"/>
                </a:lnTo>
                <a:cubicBezTo>
                  <a:pt x="21600" y="5863"/>
                  <a:pt x="21567" y="5837"/>
                  <a:pt x="21525" y="5837"/>
                </a:cubicBezTo>
                <a:lnTo>
                  <a:pt x="14257" y="5837"/>
                </a:lnTo>
                <a:cubicBezTo>
                  <a:pt x="14140" y="5837"/>
                  <a:pt x="14044" y="5765"/>
                  <a:pt x="14044" y="5674"/>
                </a:cubicBezTo>
                <a:lnTo>
                  <a:pt x="14044" y="58"/>
                </a:lnTo>
                <a:cubicBezTo>
                  <a:pt x="14044" y="26"/>
                  <a:pt x="14011" y="0"/>
                  <a:pt x="13969" y="0"/>
                </a:cubicBezTo>
                <a:lnTo>
                  <a:pt x="213" y="0"/>
                </a:lnTo>
                <a:close/>
                <a:moveTo>
                  <a:pt x="15018" y="86"/>
                </a:moveTo>
                <a:cubicBezTo>
                  <a:pt x="14992" y="94"/>
                  <a:pt x="14972" y="114"/>
                  <a:pt x="14972" y="140"/>
                </a:cubicBezTo>
                <a:lnTo>
                  <a:pt x="14972" y="4958"/>
                </a:lnTo>
                <a:cubicBezTo>
                  <a:pt x="14972" y="5048"/>
                  <a:pt x="15068" y="5120"/>
                  <a:pt x="15185" y="5120"/>
                </a:cubicBezTo>
                <a:lnTo>
                  <a:pt x="21419" y="5120"/>
                </a:lnTo>
                <a:cubicBezTo>
                  <a:pt x="21486" y="5120"/>
                  <a:pt x="21519" y="5058"/>
                  <a:pt x="21472" y="5021"/>
                </a:cubicBezTo>
                <a:lnTo>
                  <a:pt x="15100" y="99"/>
                </a:lnTo>
                <a:cubicBezTo>
                  <a:pt x="15077" y="81"/>
                  <a:pt x="15044" y="78"/>
                  <a:pt x="15018" y="86"/>
                </a:cubicBezTo>
                <a:close/>
                <a:moveTo>
                  <a:pt x="3916" y="7813"/>
                </a:moveTo>
                <a:lnTo>
                  <a:pt x="17684" y="7813"/>
                </a:lnTo>
                <a:cubicBezTo>
                  <a:pt x="17718" y="7813"/>
                  <a:pt x="17747" y="7836"/>
                  <a:pt x="17747" y="7862"/>
                </a:cubicBezTo>
                <a:lnTo>
                  <a:pt x="17747" y="8842"/>
                </a:lnTo>
                <a:cubicBezTo>
                  <a:pt x="17747" y="8868"/>
                  <a:pt x="17718" y="8890"/>
                  <a:pt x="17684" y="8890"/>
                </a:cubicBezTo>
                <a:lnTo>
                  <a:pt x="3916" y="8890"/>
                </a:lnTo>
                <a:cubicBezTo>
                  <a:pt x="3882" y="8890"/>
                  <a:pt x="3853" y="8868"/>
                  <a:pt x="3853" y="8842"/>
                </a:cubicBezTo>
                <a:lnTo>
                  <a:pt x="3853" y="7862"/>
                </a:lnTo>
                <a:cubicBezTo>
                  <a:pt x="3853" y="7836"/>
                  <a:pt x="3882" y="7813"/>
                  <a:pt x="3916" y="7813"/>
                </a:cubicBezTo>
                <a:close/>
                <a:moveTo>
                  <a:pt x="3916" y="10498"/>
                </a:moveTo>
                <a:lnTo>
                  <a:pt x="17684" y="10498"/>
                </a:lnTo>
                <a:cubicBezTo>
                  <a:pt x="17718" y="10498"/>
                  <a:pt x="17747" y="10520"/>
                  <a:pt x="17747" y="10546"/>
                </a:cubicBezTo>
                <a:lnTo>
                  <a:pt x="17747" y="11526"/>
                </a:lnTo>
                <a:cubicBezTo>
                  <a:pt x="17747" y="11552"/>
                  <a:pt x="17718" y="11573"/>
                  <a:pt x="17684" y="11573"/>
                </a:cubicBezTo>
                <a:lnTo>
                  <a:pt x="3916" y="11573"/>
                </a:lnTo>
                <a:cubicBezTo>
                  <a:pt x="3882" y="11573"/>
                  <a:pt x="3853" y="11552"/>
                  <a:pt x="3853" y="11526"/>
                </a:cubicBezTo>
                <a:lnTo>
                  <a:pt x="3853" y="10546"/>
                </a:lnTo>
                <a:cubicBezTo>
                  <a:pt x="3853" y="10520"/>
                  <a:pt x="3882" y="10498"/>
                  <a:pt x="3916" y="10498"/>
                </a:cubicBezTo>
                <a:close/>
                <a:moveTo>
                  <a:pt x="3916" y="13182"/>
                </a:moveTo>
                <a:lnTo>
                  <a:pt x="17684" y="13182"/>
                </a:lnTo>
                <a:cubicBezTo>
                  <a:pt x="17718" y="13182"/>
                  <a:pt x="17747" y="13204"/>
                  <a:pt x="17747" y="13230"/>
                </a:cubicBezTo>
                <a:lnTo>
                  <a:pt x="17747" y="14210"/>
                </a:lnTo>
                <a:cubicBezTo>
                  <a:pt x="17747" y="14237"/>
                  <a:pt x="17718" y="14257"/>
                  <a:pt x="17684" y="14257"/>
                </a:cubicBezTo>
                <a:lnTo>
                  <a:pt x="3916" y="14257"/>
                </a:lnTo>
                <a:cubicBezTo>
                  <a:pt x="3882" y="14257"/>
                  <a:pt x="3853" y="14237"/>
                  <a:pt x="3853" y="14210"/>
                </a:cubicBezTo>
                <a:lnTo>
                  <a:pt x="3853" y="13230"/>
                </a:lnTo>
                <a:cubicBezTo>
                  <a:pt x="3853" y="13204"/>
                  <a:pt x="3882" y="13182"/>
                  <a:pt x="3916" y="13182"/>
                </a:cubicBezTo>
                <a:close/>
                <a:moveTo>
                  <a:pt x="3916" y="15866"/>
                </a:moveTo>
                <a:lnTo>
                  <a:pt x="17684" y="15866"/>
                </a:lnTo>
                <a:cubicBezTo>
                  <a:pt x="17718" y="15866"/>
                  <a:pt x="17747" y="15888"/>
                  <a:pt x="17747" y="15914"/>
                </a:cubicBezTo>
                <a:lnTo>
                  <a:pt x="17747" y="16894"/>
                </a:lnTo>
                <a:cubicBezTo>
                  <a:pt x="17747" y="16921"/>
                  <a:pt x="17718" y="16941"/>
                  <a:pt x="17684" y="16941"/>
                </a:cubicBezTo>
                <a:lnTo>
                  <a:pt x="3916" y="16941"/>
                </a:lnTo>
                <a:cubicBezTo>
                  <a:pt x="3882" y="16941"/>
                  <a:pt x="3853" y="16921"/>
                  <a:pt x="3853" y="16894"/>
                </a:cubicBezTo>
                <a:lnTo>
                  <a:pt x="3853" y="15914"/>
                </a:lnTo>
                <a:cubicBezTo>
                  <a:pt x="3853" y="15888"/>
                  <a:pt x="3882" y="15866"/>
                  <a:pt x="3916" y="1586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 preview of the article files is hosted on github.io based on the docs/ folder in the repo.…"/>
          <p:cNvSpPr txBox="1">
            <a:spLocks noGrp="1"/>
          </p:cNvSpPr>
          <p:nvPr>
            <p:ph type="body" sz="half" idx="1"/>
          </p:nvPr>
        </p:nvSpPr>
        <p:spPr>
          <a:xfrm>
            <a:off x="1206500" y="2744713"/>
            <a:ext cx="9779000" cy="9760421"/>
          </a:xfrm>
          <a:prstGeom prst="rect">
            <a:avLst/>
          </a:prstGeom>
        </p:spPr>
        <p:txBody>
          <a:bodyPr/>
          <a:lstStyle/>
          <a:p>
            <a:r>
              <a:t>A preview of the article files is hosted on </a:t>
            </a:r>
            <a:r>
              <a:rPr u="sng">
                <a:hlinkClick r:id="rId2"/>
              </a:rPr>
              <a:t>github.io</a:t>
            </a:r>
            <a:r>
              <a:t> based on the docs/ folder in the repo.</a:t>
            </a:r>
          </a:p>
          <a:p>
            <a:r>
              <a:t>The preview uses </a:t>
            </a:r>
            <a:r>
              <a:rPr u="sng">
                <a:hlinkClick r:id="rId3"/>
              </a:rPr>
              <a:t>CETEIcean</a:t>
            </a:r>
            <a:r>
              <a:t> to render the TEI sources into a simple HTML view.</a:t>
            </a:r>
          </a:p>
          <a:p>
            <a:r>
              <a:rPr u="sng">
                <a:hlinkClick r:id="rId4"/>
              </a:rPr>
              <a:t>https://project-cairo-urban-news.github.io/CairoUrbanNews/</a:t>
            </a:r>
            <a:r>
              <a:t> </a:t>
            </a:r>
          </a:p>
        </p:txBody>
      </p:sp>
      <p:pic>
        <p:nvPicPr>
          <p:cNvPr id="206" name="Screen Shot 2020-12-07 at 10.47.30 AM.png" descr="Screen Shot 2020-12-07 at 10.47.30 AM.png"/>
          <p:cNvPicPr>
            <a:picLocks noGrp="1" noChangeAspect="1"/>
          </p:cNvPicPr>
          <p:nvPr>
            <p:ph type="pic" idx="22"/>
          </p:nvPr>
        </p:nvPicPr>
        <p:blipFill>
          <a:blip r:embed="rId5"/>
          <a:srcRect l="5160" r="5160"/>
          <a:stretch>
            <a:fillRect/>
          </a:stretch>
        </p:blipFill>
        <p:spPr>
          <a:xfrm>
            <a:off x="11787527" y="854075"/>
            <a:ext cx="11716541" cy="12007747"/>
          </a:xfrm>
          <a:prstGeom prst="rect">
            <a:avLst/>
          </a:prstGeom>
        </p:spPr>
      </p:pic>
      <p:sp>
        <p:nvSpPr>
          <p:cNvPr id="207" name="Automatic Pre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Automatic Preview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Working with Arabic in TE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Working with Arabic in TEI</a:t>
            </a:r>
          </a:p>
        </p:txBody>
      </p:sp>
      <p:sp>
        <p:nvSpPr>
          <p:cNvPr id="210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We use the oXygen XML editor, which has built-in TEI suppor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 use the oXygen XML editor, which has built-in TEI support</a:t>
            </a:r>
          </a:p>
          <a:p>
            <a:r>
              <a:t>There are problems working in the traditional text view, so we use Author view, with a custom CSS stylesheet to manage the display.</a:t>
            </a:r>
          </a:p>
          <a:p>
            <a:r>
              <a:t>We are developing a custom schema.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oXygen Author Mod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oXygen Author Mode</a:t>
            </a:r>
          </a:p>
        </p:txBody>
      </p:sp>
      <p:pic>
        <p:nvPicPr>
          <p:cNvPr id="214" name="Screen Shot 2020-12-07 at 12.18.13 PM.png" descr="Screen Shot 2020-12-07 at 12.18.13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247" y="2197526"/>
            <a:ext cx="15261506" cy="11970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Screen Shot 2020-12-07 at 12.14.16 PM.png" descr="Screen Shot 2020-12-07 at 12.14.1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60" y="6977609"/>
            <a:ext cx="24210480" cy="19154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Screen Shot 2020-12-07 at 12.12.53 PM.png" descr="Screen Shot 2020-12-07 at 12.12.53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1532" y="3402000"/>
            <a:ext cx="24210480" cy="10651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Editing TEI directly in “text mode” is har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Editing TEI directly in “text mode” is hard</a:t>
            </a:r>
          </a:p>
        </p:txBody>
      </p:sp>
      <p:pic>
        <p:nvPicPr>
          <p:cNvPr id="220" name="Screen Recording 2020-09-28 at 9.10.39 AM.mov" descr="Screen Recording 2020-09-28 at 9.10.39 AM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4517" y="2571896"/>
            <a:ext cx="22634966" cy="85722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6" fill="hold"/>
                                        <p:tgtEl>
                                          <p:spTgt spid="2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453</Words>
  <Application>Microsoft Macintosh PowerPoint</Application>
  <PresentationFormat>Custom</PresentationFormat>
  <Paragraphs>55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Consolas</vt:lpstr>
      <vt:lpstr>Helvetica Neue</vt:lpstr>
      <vt:lpstr>Helvetica Neue Medium</vt:lpstr>
      <vt:lpstr>21_BasicWhite</vt:lpstr>
      <vt:lpstr>TEI in Arabic</vt:lpstr>
      <vt:lpstr>Cairo Urban News on GitHub</vt:lpstr>
      <vt:lpstr>Word to TEI</vt:lpstr>
      <vt:lpstr>Update from Template</vt:lpstr>
      <vt:lpstr>Automatic Preview</vt:lpstr>
      <vt:lpstr>Working with Arabic in TEI</vt:lpstr>
      <vt:lpstr>oXygen Author Mode</vt:lpstr>
      <vt:lpstr>PowerPoint Presentation</vt:lpstr>
      <vt:lpstr>Editing TEI directly in “text mode” is hard</vt:lpstr>
      <vt:lpstr>The Problem</vt:lpstr>
      <vt:lpstr>The Solution</vt:lpstr>
      <vt:lpstr>The Solution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TEI in Arabic</dc:title>
  <cp:lastModifiedBy>Hugh Cayless</cp:lastModifiedBy>
  <cp:revision>2</cp:revision>
  <dcterms:modified xsi:type="dcterms:W3CDTF">2021-03-13T20:33:26Z</dcterms:modified>
</cp:coreProperties>
</file>